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0" r:id="rId4"/>
    <p:sldId id="261" r:id="rId5"/>
    <p:sldId id="265" r:id="rId6"/>
    <p:sldId id="267" r:id="rId7"/>
    <p:sldId id="266" r:id="rId8"/>
    <p:sldId id="269" r:id="rId9"/>
    <p:sldId id="275" r:id="rId10"/>
    <p:sldId id="276" r:id="rId11"/>
    <p:sldId id="274" r:id="rId12"/>
    <p:sldId id="264" r:id="rId13"/>
    <p:sldId id="262" r:id="rId14"/>
    <p:sldId id="27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Timmcrea@google.com" TargetMode="External"/><Relationship Id="rId2" Type="http://schemas.openxmlformats.org/officeDocument/2006/relationships/hyperlink" Target="https://github.com/tcmcaleer/Google-Apple-Tweets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jpg"/><Relationship Id="rId4" Type="http://schemas.openxmlformats.org/officeDocument/2006/relationships/hyperlink" Target="mailto:markpatterson8@hot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crowdflower/brands-and-product-emotion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245768" cy="3566160"/>
          </a:xfrm>
        </p:spPr>
        <p:txBody>
          <a:bodyPr>
            <a:normAutofit/>
          </a:bodyPr>
          <a:lstStyle/>
          <a:p>
            <a:r>
              <a:rPr lang="en-US" sz="3600" dirty="0"/>
              <a:t>Classifying Company &amp; Product Sentiment Based on Tweets at a Tech Conference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 P. &amp; Tim M. January 2021</a:t>
            </a:r>
          </a:p>
        </p:txBody>
      </p:sp>
      <p:pic>
        <p:nvPicPr>
          <p:cNvPr id="5" name="Picture 4" descr="A picture containing black&#10;&#10;Description automatically generated">
            <a:extLst>
              <a:ext uri="{FF2B5EF4-FFF2-40B4-BE49-F238E27FC236}">
                <a16:creationId xmlns:a16="http://schemas.microsoft.com/office/drawing/2014/main" id="{332A5EC6-0710-4E09-90A1-DE872CEC1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480" y="1147917"/>
            <a:ext cx="1332500" cy="1573928"/>
          </a:xfrm>
          <a:prstGeom prst="rect">
            <a:avLst/>
          </a:prstGeom>
        </p:spPr>
      </p:pic>
      <p:pic>
        <p:nvPicPr>
          <p:cNvPr id="7" name="Picture 6" descr="A picture containing text, vector graphics, accessory&#10;&#10;Description automatically generated">
            <a:extLst>
              <a:ext uri="{FF2B5EF4-FFF2-40B4-BE49-F238E27FC236}">
                <a16:creationId xmlns:a16="http://schemas.microsoft.com/office/drawing/2014/main" id="{0A7EB744-DE86-47BA-9CE3-23AFB4780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23" y="351791"/>
            <a:ext cx="1583090" cy="1583090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DBF89A48-3FF1-4B7E-BDEB-882C79E35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48" y="123380"/>
            <a:ext cx="4608197" cy="276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571455-529C-408C-8A46-ED31A143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texts to understand context / meaning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749E0A-4E49-43C1-9CB3-85706640F2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Seeing specific words in context… the full tweet… adds meaning to themes and word lists</a:t>
            </a:r>
          </a:p>
          <a:p>
            <a:r>
              <a:rPr lang="en-US" i="1" dirty="0"/>
              <a:t>AKA… know thy data!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A8C760E-B01A-4411-BD90-962739EEB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260833"/>
            <a:ext cx="9319774" cy="37747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7611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78B367-30E3-41E1-BBB7-E08ED2C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Sentiment may not be as polarized as assumed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4843C-24CD-4C38-981C-FA431C7BC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TextBlob</a:t>
            </a:r>
            <a:r>
              <a:rPr lang="en-US" dirty="0"/>
              <a:t> (model) to do assess how it rates polarity of sentiment in our tweets. </a:t>
            </a:r>
            <a:br>
              <a:rPr lang="en-US" dirty="0"/>
            </a:br>
            <a:r>
              <a:rPr lang="en-US" dirty="0"/>
              <a:t>On a scale of -1 to +1 our negative tweets average = </a:t>
            </a:r>
            <a:r>
              <a:rPr lang="en-US" b="1" dirty="0"/>
              <a:t>+0.02</a:t>
            </a:r>
            <a:r>
              <a:rPr lang="en-US" dirty="0"/>
              <a:t>, and positive tweets average = </a:t>
            </a:r>
            <a:r>
              <a:rPr lang="en-US" b="1" dirty="0"/>
              <a:t>+0.21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0FC382-52EC-48CB-BF27-7F0CC0B4E9E5}"/>
              </a:ext>
            </a:extLst>
          </p:cNvPr>
          <p:cNvCxnSpPr>
            <a:cxnSpLocks/>
          </p:cNvCxnSpPr>
          <p:nvPr/>
        </p:nvCxnSpPr>
        <p:spPr>
          <a:xfrm>
            <a:off x="1789532" y="2350513"/>
            <a:ext cx="8347406" cy="0"/>
          </a:xfrm>
          <a:prstGeom prst="line">
            <a:avLst/>
          </a:prstGeom>
          <a:ln w="381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FA2072-A1D1-4DA3-8FB9-884043B7597E}"/>
              </a:ext>
            </a:extLst>
          </p:cNvPr>
          <p:cNvSpPr txBox="1"/>
          <p:nvPr/>
        </p:nvSpPr>
        <p:spPr>
          <a:xfrm>
            <a:off x="1430503" y="1626847"/>
            <a:ext cx="572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202020204" pitchFamily="34" charset="0"/>
                <a:cs typeface="Aharoni" panose="02010803020104030203" pitchFamily="2" charset="-79"/>
              </a:rPr>
              <a:t>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E18444-A327-49A7-A4AE-0C2EFF400198}"/>
              </a:ext>
            </a:extLst>
          </p:cNvPr>
          <p:cNvSpPr txBox="1"/>
          <p:nvPr/>
        </p:nvSpPr>
        <p:spPr>
          <a:xfrm>
            <a:off x="9850837" y="1626846"/>
            <a:ext cx="572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202020204" pitchFamily="34" charset="0"/>
                <a:cs typeface="Aharoni" panose="02010803020104030203" pitchFamily="2" charset="-79"/>
              </a:rPr>
              <a:t>+1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4947BA-27B6-4A82-B330-EDA37C58CCD4}"/>
              </a:ext>
            </a:extLst>
          </p:cNvPr>
          <p:cNvCxnSpPr/>
          <p:nvPr/>
        </p:nvCxnSpPr>
        <p:spPr>
          <a:xfrm>
            <a:off x="5907136" y="1985875"/>
            <a:ext cx="0" cy="3646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BED36B-2F97-4F73-ADBC-93D02902020E}"/>
              </a:ext>
            </a:extLst>
          </p:cNvPr>
          <p:cNvSpPr txBox="1"/>
          <p:nvPr/>
        </p:nvSpPr>
        <p:spPr>
          <a:xfrm>
            <a:off x="5706090" y="1438232"/>
            <a:ext cx="51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202020204" pitchFamily="34" charset="0"/>
                <a:cs typeface="Aharoni" panose="02010803020104030203" pitchFamily="2" charset="-79"/>
              </a:rPr>
              <a:t>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068EED-7355-4369-A134-9C481C34DE4E}"/>
              </a:ext>
            </a:extLst>
          </p:cNvPr>
          <p:cNvSpPr/>
          <p:nvPr/>
        </p:nvSpPr>
        <p:spPr>
          <a:xfrm>
            <a:off x="6030552" y="2305633"/>
            <a:ext cx="145848" cy="12902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C64EB2-6C2D-4D7A-95F5-D9A06DF80088}"/>
              </a:ext>
            </a:extLst>
          </p:cNvPr>
          <p:cNvSpPr/>
          <p:nvPr/>
        </p:nvSpPr>
        <p:spPr>
          <a:xfrm>
            <a:off x="6901009" y="2294412"/>
            <a:ext cx="145848" cy="12902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DE47AC-9DB6-48B6-937C-8301BB75ECC7}"/>
              </a:ext>
            </a:extLst>
          </p:cNvPr>
          <p:cNvSpPr txBox="1"/>
          <p:nvPr/>
        </p:nvSpPr>
        <p:spPr>
          <a:xfrm>
            <a:off x="1621237" y="790984"/>
            <a:ext cx="258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TextBlob</a:t>
            </a:r>
            <a:r>
              <a:rPr lang="en-US" sz="2000" b="1" dirty="0"/>
              <a:t> polarity scale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2ED16F-5667-4B25-81FB-DC6E8203B2AD}"/>
              </a:ext>
            </a:extLst>
          </p:cNvPr>
          <p:cNvSpPr txBox="1"/>
          <p:nvPr/>
        </p:nvSpPr>
        <p:spPr>
          <a:xfrm>
            <a:off x="3962199" y="2824666"/>
            <a:ext cx="19409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Negative tweets</a:t>
            </a:r>
            <a:br>
              <a:rPr lang="en-US" dirty="0"/>
            </a:br>
            <a:r>
              <a:rPr lang="en-US" sz="1600" dirty="0"/>
              <a:t>(mean = +0.02)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445FBF-EEAF-48D6-A0A7-2A8CDF64F2DF}"/>
              </a:ext>
            </a:extLst>
          </p:cNvPr>
          <p:cNvSpPr txBox="1"/>
          <p:nvPr/>
        </p:nvSpPr>
        <p:spPr>
          <a:xfrm>
            <a:off x="7233657" y="2824665"/>
            <a:ext cx="19409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Positive tweets</a:t>
            </a:r>
            <a:br>
              <a:rPr lang="en-US" dirty="0"/>
            </a:br>
            <a:r>
              <a:rPr lang="en-US" sz="1600" dirty="0"/>
              <a:t>(mean = +0.21)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5359A8-4A94-4CDC-85C5-DF035A1C784E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932697" y="2468550"/>
            <a:ext cx="1030538" cy="356116"/>
          </a:xfrm>
          <a:prstGeom prst="line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EB3249-018D-45FA-AD05-F3FB9D8BFA81}"/>
              </a:ext>
            </a:extLst>
          </p:cNvPr>
          <p:cNvCxnSpPr>
            <a:cxnSpLocks/>
          </p:cNvCxnSpPr>
          <p:nvPr/>
        </p:nvCxnSpPr>
        <p:spPr>
          <a:xfrm>
            <a:off x="7119923" y="2468550"/>
            <a:ext cx="858164" cy="398066"/>
          </a:xfrm>
          <a:prstGeom prst="line">
            <a:avLst/>
          </a:prstGeom>
          <a:ln w="19050"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781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BD9C2-6D82-4B48-9670-F8EE627A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B5E34-32B2-4F29-83A8-E89B07507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805119" cy="306450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Accuracy good, Recall 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Class imbalance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Tweets varied; repetitive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Able to id key topics (+ / -)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Most tweets fairly neutral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Same word/topic can be both + and 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interactive tool for applying models to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074F71-7E44-4790-B6FB-1215A38ED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25" y="156641"/>
            <a:ext cx="5244115" cy="2949814"/>
          </a:xfrm>
        </p:spPr>
      </p:pic>
      <p:pic>
        <p:nvPicPr>
          <p:cNvPr id="10" name="Picture 9" descr="A group of people standing outside a building&#10;&#10;Description automatically generated with medium confidence">
            <a:extLst>
              <a:ext uri="{FF2B5EF4-FFF2-40B4-BE49-F238E27FC236}">
                <a16:creationId xmlns:a16="http://schemas.microsoft.com/office/drawing/2014/main" id="{8907BAE6-EE5D-4BE1-AC49-177F7915FA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5"/>
          <a:stretch/>
        </p:blipFill>
        <p:spPr>
          <a:xfrm>
            <a:off x="5981126" y="3618833"/>
            <a:ext cx="5244115" cy="30825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A669F-CD5F-4B96-A543-BDFAAF8B234E}"/>
              </a:ext>
            </a:extLst>
          </p:cNvPr>
          <p:cNvSpPr/>
          <p:nvPr/>
        </p:nvSpPr>
        <p:spPr>
          <a:xfrm>
            <a:off x="5065664" y="2953805"/>
            <a:ext cx="5032005" cy="1060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One of the top words =  </a:t>
            </a:r>
            <a:r>
              <a:rPr lang="en-US" b="1" dirty="0">
                <a:solidFill>
                  <a:schemeClr val="tx1"/>
                </a:solidFill>
              </a:rPr>
              <a:t>popup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b="1" dirty="0">
                <a:solidFill>
                  <a:schemeClr val="tx1"/>
                </a:solidFill>
              </a:rPr>
              <a:t>pop</a:t>
            </a:r>
            <a:r>
              <a:rPr lang="en-US" dirty="0">
                <a:solidFill>
                  <a:schemeClr val="tx1"/>
                </a:solidFill>
              </a:rPr>
              <a:t>…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is it </a:t>
            </a:r>
            <a:r>
              <a:rPr lang="en-US" dirty="0">
                <a:solidFill>
                  <a:srgbClr val="00B050"/>
                </a:solidFill>
              </a:rPr>
              <a:t>positive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(can't wait to get my iPad2)</a:t>
            </a:r>
            <a:r>
              <a:rPr lang="en-US" dirty="0">
                <a:solidFill>
                  <a:schemeClr val="tx1"/>
                </a:solidFill>
              </a:rPr>
              <a:t>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or </a:t>
            </a:r>
            <a:r>
              <a:rPr lang="en-US" dirty="0">
                <a:solidFill>
                  <a:srgbClr val="FF0000"/>
                </a:solidFill>
              </a:rPr>
              <a:t>negative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(long lines) </a:t>
            </a:r>
            <a:r>
              <a:rPr lang="en-US" dirty="0">
                <a:solidFill>
                  <a:schemeClr val="tx1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88092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F6B9-04C6-445A-80DB-23623F7C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0CBA7-73EF-411E-BDA3-42FD602EC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Google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48011-94A2-4247-B085-2A7E0B063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958275"/>
            <a:ext cx="4639736" cy="216348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Google Circles: too much competition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Google Maps: fix navigation errors quicker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Google Search: at risk from Microsoft Bing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Company: “focus on things that matter”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0AA363-8512-469B-ADF0-1C51E0E7D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Apple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371069-8010-4B2D-99F7-0F81BD3105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16348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iPhone: battery lacks longevity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News: needs improvement and innovation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iPad2 Launch: long lines and poor 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Conference: more phone charging stations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C59719-AAC2-4033-A4D7-97C35DA3A55C}"/>
              </a:ext>
            </a:extLst>
          </p:cNvPr>
          <p:cNvSpPr txBox="1"/>
          <p:nvPr/>
        </p:nvSpPr>
        <p:spPr>
          <a:xfrm>
            <a:off x="1097280" y="5075763"/>
            <a:ext cx="9749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Process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Dashboard Approach: </a:t>
            </a:r>
            <a:r>
              <a:rPr lang="en-US" dirty="0"/>
              <a:t>model tuned for speed and frequent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Tweets: </a:t>
            </a:r>
            <a:r>
              <a:rPr lang="en-US" dirty="0"/>
              <a:t>may not be the best source of actionable feedback (part of a mix)</a:t>
            </a:r>
          </a:p>
        </p:txBody>
      </p:sp>
      <p:pic>
        <p:nvPicPr>
          <p:cNvPr id="10" name="Picture 9" descr="A person hold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69C4E182-824E-4E62-B6BE-802C32593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r="41242"/>
          <a:stretch/>
        </p:blipFill>
        <p:spPr>
          <a:xfrm>
            <a:off x="10232304" y="1637499"/>
            <a:ext cx="1528446" cy="1576084"/>
          </a:xfrm>
          <a:prstGeom prst="rect">
            <a:avLst/>
          </a:prstGeom>
        </p:spPr>
      </p:pic>
      <p:pic>
        <p:nvPicPr>
          <p:cNvPr id="12" name="Picture 11" descr="A group of people playing a video game&#10;&#10;Description automatically generated with medium confidence">
            <a:extLst>
              <a:ext uri="{FF2B5EF4-FFF2-40B4-BE49-F238E27FC236}">
                <a16:creationId xmlns:a16="http://schemas.microsoft.com/office/drawing/2014/main" id="{3D0B546D-ADED-45A3-BA15-3D19204912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" t="14969" r="14458"/>
          <a:stretch/>
        </p:blipFill>
        <p:spPr>
          <a:xfrm>
            <a:off x="9758047" y="4923020"/>
            <a:ext cx="1957825" cy="1576420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D3953B-6264-4724-984A-3C9114D22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16" y="1670438"/>
            <a:ext cx="1737173" cy="130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65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F6B9-04C6-445A-80DB-23623F7C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48011-94A2-4247-B085-2A7E0B063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809856" cy="376089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Improve Model Performance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Utilize bi-grams and tri-grams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Filter vocabulary by parts of speech (POS)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Explore word embedding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Try using a Neural Network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Experiment with Content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Extend data used to “neutrals”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Restrict tweets to specific roles / users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Explore different types of conferences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E2BD5A8-B395-4AF7-B013-BDD584509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2353"/>
            <a:ext cx="5001192" cy="35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22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14D1-917C-4C44-B54C-F564493CF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C935A-D250-4409-9CF4-FFF21F1BF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 err="1"/>
              <a:t>Yish</a:t>
            </a:r>
            <a:r>
              <a:rPr lang="en-US" b="1" dirty="0"/>
              <a:t> Lim</a:t>
            </a:r>
            <a:br>
              <a:rPr lang="en-US" b="1" dirty="0"/>
            </a:br>
            <a:r>
              <a:rPr lang="en-US" sz="1200" b="1" dirty="0"/>
              <a:t>(leader of the pack)</a:t>
            </a:r>
          </a:p>
          <a:p>
            <a:r>
              <a:rPr lang="en-US" b="1" dirty="0"/>
              <a:t>Stephen </a:t>
            </a:r>
            <a:r>
              <a:rPr lang="en-US" b="1" dirty="0" err="1"/>
              <a:t>Enke</a:t>
            </a:r>
            <a:br>
              <a:rPr lang="en-US" b="1" dirty="0"/>
            </a:br>
            <a:r>
              <a:rPr lang="en-US" sz="1200" b="1" dirty="0"/>
              <a:t>(resident NLP expert)</a:t>
            </a:r>
          </a:p>
          <a:p>
            <a:r>
              <a:rPr lang="en-US" b="1" dirty="0"/>
              <a:t>Our classmates</a:t>
            </a:r>
            <a:br>
              <a:rPr lang="en-US" b="1" dirty="0"/>
            </a:br>
            <a:r>
              <a:rPr lang="en-US" sz="1200" b="1" dirty="0"/>
              <a:t>(…and happy hour companions)</a:t>
            </a:r>
          </a:p>
          <a:p>
            <a:r>
              <a:rPr lang="en-US" sz="1600" b="1" dirty="0"/>
              <a:t>and </a:t>
            </a:r>
            <a:r>
              <a:rPr lang="en-US" b="1" dirty="0"/>
              <a:t>Flatiron School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226D2-FCA4-470B-BF63-0E53A6719F8A}"/>
              </a:ext>
            </a:extLst>
          </p:cNvPr>
          <p:cNvSpPr txBox="1"/>
          <p:nvPr/>
        </p:nvSpPr>
        <p:spPr>
          <a:xfrm>
            <a:off x="5879087" y="4667367"/>
            <a:ext cx="577250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details visit: </a:t>
            </a:r>
            <a:r>
              <a:rPr lang="en-US" sz="1400" b="0" i="0" dirty="0">
                <a:effectLst/>
                <a:latin typeface="Slack-Lato"/>
                <a:hlinkClick r:id="rId2"/>
              </a:rPr>
              <a:t>https://github.com/tcmcaleer/Google-Apple-Tweets</a:t>
            </a:r>
            <a:endParaRPr lang="en-US" b="1" i="1" dirty="0"/>
          </a:p>
          <a:p>
            <a:endParaRPr lang="en-US" dirty="0"/>
          </a:p>
          <a:p>
            <a:endParaRPr lang="en-US" dirty="0"/>
          </a:p>
          <a:p>
            <a:r>
              <a:rPr lang="en-US" sz="1400" dirty="0">
                <a:hlinkClick r:id="rId3"/>
              </a:rPr>
              <a:t>tcmcaleer@google.com</a:t>
            </a:r>
            <a:r>
              <a:rPr lang="en-US" sz="1400" dirty="0"/>
              <a:t>     /    </a:t>
            </a:r>
            <a:r>
              <a:rPr lang="en-US" sz="1400" dirty="0">
                <a:hlinkClick r:id="rId4"/>
              </a:rPr>
              <a:t>markpatterson8@hotmail.com</a:t>
            </a:r>
            <a:r>
              <a:rPr lang="en-US" sz="1400" dirty="0"/>
              <a:t> 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5E7CBA4-E995-4541-A92E-86203E7297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175" y="1208418"/>
            <a:ext cx="42862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2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9AEE-F5DA-4C9E-9375-F7B67D48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MT Head Consulting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75922-B9FB-4478-AD46-7BDDA29D5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feedback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and service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positioning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Marketing &amp; PR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D40296F9-4A53-496A-A4F4-A42525B2F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734" y="1257232"/>
            <a:ext cx="3886969" cy="3886969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F1AA31-BF53-46FA-A872-1DF58FF94B58}"/>
              </a:ext>
            </a:extLst>
          </p:cNvPr>
          <p:cNvSpPr txBox="1"/>
          <p:nvPr/>
        </p:nvSpPr>
        <p:spPr>
          <a:xfrm>
            <a:off x="5811769" y="5581767"/>
            <a:ext cx="603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“Keeping an ear to the ground, and an open mind...”</a:t>
            </a:r>
          </a:p>
        </p:txBody>
      </p:sp>
    </p:spTree>
    <p:extLst>
      <p:ext uri="{BB962C8B-B14F-4D97-AF65-F5344CB8AC3E}">
        <p14:creationId xmlns:p14="http://schemas.microsoft.com/office/powerpoint/2010/main" val="2477328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person, game, hand&#10;&#10;Description automatically generated">
            <a:extLst>
              <a:ext uri="{FF2B5EF4-FFF2-40B4-BE49-F238E27FC236}">
                <a16:creationId xmlns:a16="http://schemas.microsoft.com/office/drawing/2014/main" id="{55F07B35-5DA8-45DC-8318-481B2EC73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90" y="3828278"/>
            <a:ext cx="4267226" cy="28029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34067-DDB9-4BFC-BD39-C0990335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2011 </a:t>
            </a:r>
            <a:r>
              <a:rPr lang="en-US" sz="2800" dirty="0"/>
              <a:t>Austin, TX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5BA55-BAF6-484A-8E53-BFDC7DCCB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749021" cy="3064505"/>
          </a:xfrm>
        </p:spPr>
        <p:txBody>
          <a:bodyPr>
            <a:normAutofit/>
          </a:bodyPr>
          <a:lstStyle/>
          <a:p>
            <a:r>
              <a:rPr lang="en-US" b="1" dirty="0"/>
              <a:t>@ SXSW Interactive: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iPad 2 launch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Phone apps still wonky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Maps sends you to</a:t>
            </a:r>
            <a:br>
              <a:rPr lang="en-US" dirty="0"/>
            </a:br>
            <a:r>
              <a:rPr lang="en-US" dirty="0"/>
              <a:t>Death Valley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Earthquake / Tsunami in JP</a:t>
            </a:r>
          </a:p>
        </p:txBody>
      </p:sp>
      <p:pic>
        <p:nvPicPr>
          <p:cNvPr id="8" name="Content Placeholder 7" descr="A bridge over a body of water with a city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FC60D3EB-1ED5-4733-A199-7BBAEC2D7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20" y="226813"/>
            <a:ext cx="3017870" cy="1876867"/>
          </a:xfr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3BA14C8-6858-47D5-9D5C-AE3580FD3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478" y="226813"/>
            <a:ext cx="5634299" cy="2429009"/>
          </a:xfrm>
          <a:prstGeom prst="rect">
            <a:avLst/>
          </a:prstGeom>
        </p:spPr>
      </p:pic>
      <p:pic>
        <p:nvPicPr>
          <p:cNvPr id="12" name="Picture 11" descr="A person speaking into a microphone&#10;&#10;Description automatically generated">
            <a:extLst>
              <a:ext uri="{FF2B5EF4-FFF2-40B4-BE49-F238E27FC236}">
                <a16:creationId xmlns:a16="http://schemas.microsoft.com/office/drawing/2014/main" id="{C8995EAC-25FF-44D3-83ED-2DD29FCB42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2" r="1495"/>
          <a:stretch/>
        </p:blipFill>
        <p:spPr>
          <a:xfrm flipH="1">
            <a:off x="8058104" y="1900688"/>
            <a:ext cx="3109665" cy="2471908"/>
          </a:xfrm>
          <a:prstGeom prst="rect">
            <a:avLst/>
          </a:prstGeom>
        </p:spPr>
      </p:pic>
      <p:pic>
        <p:nvPicPr>
          <p:cNvPr id="14" name="Picture 13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1A50B8D6-D446-490E-A15E-66600881C0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5" r="9437"/>
          <a:stretch/>
        </p:blipFill>
        <p:spPr>
          <a:xfrm>
            <a:off x="9406520" y="4644927"/>
            <a:ext cx="2564827" cy="209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48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74B2-A835-4211-BB31-23BAF635C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86335" cy="2093975"/>
          </a:xfrm>
        </p:spPr>
        <p:txBody>
          <a:bodyPr>
            <a:normAutofit/>
          </a:bodyPr>
          <a:lstStyle/>
          <a:p>
            <a:r>
              <a:rPr lang="en-US" sz="3200" dirty="0"/>
              <a:t>Can we glean useful insights from conference tweets?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BD417-1322-49DA-AAAB-9B3BD566B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681703" cy="3064505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Tweets are frequent &amp; ubiquitous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 conference with focus on companies, products,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Positive</a:t>
            </a:r>
            <a:r>
              <a:rPr lang="en-US" dirty="0"/>
              <a:t> tweets: what resonates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Negative</a:t>
            </a:r>
            <a:r>
              <a:rPr lang="en-US" dirty="0"/>
              <a:t> tweets: issues &amp; complaints</a:t>
            </a:r>
          </a:p>
          <a:p>
            <a:r>
              <a:rPr lang="en-US" sz="2600" b="1" dirty="0"/>
              <a:t>Goal: Accurately classify tweets by sentiment</a:t>
            </a:r>
          </a:p>
          <a:p>
            <a:endParaRPr lang="en-US" dirty="0"/>
          </a:p>
        </p:txBody>
      </p:sp>
      <p:pic>
        <p:nvPicPr>
          <p:cNvPr id="13" name="Content Placeholder 12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4FBF357A-E21B-4C41-A0BD-5B86B9DF0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542" y="410985"/>
            <a:ext cx="6574704" cy="3698271"/>
          </a:xfr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7C3CF5-3B03-4DEA-AAD0-776F1B702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072" y="4212973"/>
            <a:ext cx="4761087" cy="25477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00DA1-2DB1-4A93-A0BE-3A060B00B1B5}"/>
              </a:ext>
            </a:extLst>
          </p:cNvPr>
          <p:cNvSpPr txBox="1"/>
          <p:nvPr/>
        </p:nvSpPr>
        <p:spPr>
          <a:xfrm>
            <a:off x="6473727" y="5025398"/>
            <a:ext cx="3371435" cy="83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Courier New" panose="02070309020205020404" pitchFamily="49" charset="0"/>
              </a:rPr>
              <a:t>Just when you thought social couldn't get more overblown at #sxsw, Google may be announcing Circles today.</a:t>
            </a:r>
          </a:p>
        </p:txBody>
      </p:sp>
    </p:spTree>
    <p:extLst>
      <p:ext uri="{BB962C8B-B14F-4D97-AF65-F5344CB8AC3E}">
        <p14:creationId xmlns:p14="http://schemas.microsoft.com/office/powerpoint/2010/main" val="53709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F4799-8FCA-4073-A7D7-9345DC82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9,093 Tweets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ECCA2-3FA6-48DF-9B5D-20D160C64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 classified: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Sentiment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Positive (2,978)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Negative (570)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None (5,389)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Directed at Apple or Google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Specific product / app (2,200)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Company (1,091)</a:t>
            </a:r>
          </a:p>
        </p:txBody>
      </p:sp>
      <p:pic>
        <p:nvPicPr>
          <p:cNvPr id="17" name="Content Placeholder 16" descr="A picture containing icon&#10;&#10;Description automatically generated">
            <a:extLst>
              <a:ext uri="{FF2B5EF4-FFF2-40B4-BE49-F238E27FC236}">
                <a16:creationId xmlns:a16="http://schemas.microsoft.com/office/drawing/2014/main" id="{6E7C3EDB-F0E9-4D5B-B15F-5317EA1F3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185" y="278481"/>
            <a:ext cx="5091572" cy="245149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086823-3389-4EBE-B956-BA5FE6C00277}"/>
              </a:ext>
            </a:extLst>
          </p:cNvPr>
          <p:cNvSpPr txBox="1"/>
          <p:nvPr/>
        </p:nvSpPr>
        <p:spPr>
          <a:xfrm>
            <a:off x="5458984" y="6311043"/>
            <a:ext cx="5996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Data source: </a:t>
            </a:r>
            <a:r>
              <a:rPr lang="en-US" sz="1200" dirty="0">
                <a:hlinkClick r:id="rId3"/>
              </a:rPr>
              <a:t>https://data.world/crowdflower/brands-and-product-emotion</a:t>
            </a:r>
            <a:r>
              <a:rPr lang="en-US" sz="1200" dirty="0"/>
              <a:t> </a:t>
            </a:r>
            <a:endParaRPr lang="en-US" dirty="0"/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6B0645-41A5-4E18-A3E9-9DE2EE7384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9" t="49407" r="51926" b="15747"/>
          <a:stretch/>
        </p:blipFill>
        <p:spPr>
          <a:xfrm>
            <a:off x="7083647" y="3043050"/>
            <a:ext cx="4741845" cy="313182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2DDA5A-C010-4C79-9ECB-48F6DF55762B}"/>
              </a:ext>
            </a:extLst>
          </p:cNvPr>
          <p:cNvSpPr txBox="1"/>
          <p:nvPr/>
        </p:nvSpPr>
        <p:spPr>
          <a:xfrm>
            <a:off x="8364234" y="4785172"/>
            <a:ext cx="740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16</a:t>
            </a:r>
            <a:r>
              <a:rPr lang="en-US" b="1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14869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EFEBFA-5380-4C08-8C5A-7791C08B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&amp; Shape the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228408-43B2-41EA-BAD3-3EB3C49ED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Address missing &amp; duplicates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Simplification of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Positive  or Negative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Google or 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NLP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Lowercase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Strip out punctuation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Remove stop words (211)</a:t>
            </a:r>
          </a:p>
        </p:txBody>
      </p:sp>
      <p:pic>
        <p:nvPicPr>
          <p:cNvPr id="13" name="Picture 12" descr="Chart, funnel chart&#10;&#10;Description automatically generated">
            <a:extLst>
              <a:ext uri="{FF2B5EF4-FFF2-40B4-BE49-F238E27FC236}">
                <a16:creationId xmlns:a16="http://schemas.microsoft.com/office/drawing/2014/main" id="{0D0B802E-455A-41D6-BA7D-E04D48B15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8193"/>
            <a:ext cx="3140893" cy="36416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5730B0-C832-4079-8C51-88E8FDEADFCB}"/>
              </a:ext>
            </a:extLst>
          </p:cNvPr>
          <p:cNvSpPr txBox="1"/>
          <p:nvPr/>
        </p:nvSpPr>
        <p:spPr>
          <a:xfrm>
            <a:off x="7167058" y="1110150"/>
            <a:ext cx="1234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Black" panose="020B0A04020102020204" pitchFamily="34" charset="0"/>
                <a:cs typeface="Aharoni" panose="02010803020104030203" pitchFamily="2" charset="-79"/>
              </a:rPr>
              <a:t>9,093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2929F-5CCE-4B2C-9A94-9D437A3E5081}"/>
              </a:ext>
            </a:extLst>
          </p:cNvPr>
          <p:cNvSpPr txBox="1"/>
          <p:nvPr/>
        </p:nvSpPr>
        <p:spPr>
          <a:xfrm>
            <a:off x="7167059" y="5350612"/>
            <a:ext cx="1234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Black" panose="020B0A04020102020204" pitchFamily="34" charset="0"/>
                <a:cs typeface="Aharoni" panose="02010803020104030203" pitchFamily="2" charset="-79"/>
              </a:rPr>
              <a:t>3,539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3A3DFF4-2ABA-4242-848A-B528228FD57B}"/>
              </a:ext>
            </a:extLst>
          </p:cNvPr>
          <p:cNvSpPr/>
          <p:nvPr/>
        </p:nvSpPr>
        <p:spPr>
          <a:xfrm flipH="1">
            <a:off x="8709757" y="5223301"/>
            <a:ext cx="282778" cy="684411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520CA8-5595-4D35-8720-AFCDED223428}"/>
              </a:ext>
            </a:extLst>
          </p:cNvPr>
          <p:cNvSpPr txBox="1"/>
          <p:nvPr/>
        </p:nvSpPr>
        <p:spPr>
          <a:xfrm>
            <a:off x="9054243" y="5197149"/>
            <a:ext cx="176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~25,000 tokens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B3125B-DFA3-4D55-96C0-560F05FD0EAA}"/>
              </a:ext>
            </a:extLst>
          </p:cNvPr>
          <p:cNvSpPr txBox="1"/>
          <p:nvPr/>
        </p:nvSpPr>
        <p:spPr>
          <a:xfrm>
            <a:off x="9177659" y="5571472"/>
            <a:ext cx="205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4,643 vocabulary</a:t>
            </a:r>
          </a:p>
        </p:txBody>
      </p:sp>
    </p:spTree>
    <p:extLst>
      <p:ext uri="{BB962C8B-B14F-4D97-AF65-F5344CB8AC3E}">
        <p14:creationId xmlns:p14="http://schemas.microsoft.com/office/powerpoint/2010/main" val="1038585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396C3C-68ED-49B0-9FC1-D55D054A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649676" cy="743682"/>
          </a:xfrm>
        </p:spPr>
        <p:txBody>
          <a:bodyPr/>
          <a:lstStyle/>
          <a:p>
            <a:r>
              <a:rPr lang="en-US" dirty="0"/>
              <a:t>Best Model: </a:t>
            </a:r>
            <a:r>
              <a:rPr lang="en-US" sz="3200" dirty="0"/>
              <a:t>a compromise of Accuracy &amp; Recall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C75B2-794C-4603-86AA-325AAF1A5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Multinomial NB w/TFIDF vectorized + lemmatized + SMOTE =  </a:t>
            </a:r>
            <a:r>
              <a:rPr lang="en-US" sz="1900" b="1" dirty="0"/>
              <a:t>0.83</a:t>
            </a:r>
            <a:r>
              <a:rPr lang="en-US" dirty="0"/>
              <a:t>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recall of </a:t>
            </a:r>
            <a:r>
              <a:rPr lang="en-US" sz="1900" b="1" dirty="0"/>
              <a:t>0.62</a:t>
            </a:r>
            <a:r>
              <a:rPr lang="en-US" dirty="0"/>
              <a:t> for class 0, there is still a 38% chance of predicting positive when tweet is negative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13F4ED-DB21-44DE-9F69-02CFD5DDCCCF}"/>
              </a:ext>
            </a:extLst>
          </p:cNvPr>
          <p:cNvSpPr txBox="1"/>
          <p:nvPr/>
        </p:nvSpPr>
        <p:spPr>
          <a:xfrm>
            <a:off x="10295374" y="3242546"/>
            <a:ext cx="1728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Incorrectly ID</a:t>
            </a:r>
            <a:br>
              <a:rPr lang="en-US" i="1" dirty="0"/>
            </a:br>
            <a:r>
              <a:rPr lang="en-US" i="1" dirty="0"/>
              <a:t>as positive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3CFBC71-504C-47DD-8A3D-91F58D594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79311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A2A61C6-6BC7-4251-8250-A3CA0E2A24BB}"/>
              </a:ext>
            </a:extLst>
          </p:cNvPr>
          <p:cNvSpPr txBox="1"/>
          <p:nvPr/>
        </p:nvSpPr>
        <p:spPr>
          <a:xfrm>
            <a:off x="291244" y="1936386"/>
            <a:ext cx="415173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An iterative, layered approach…</a:t>
            </a:r>
            <a:br>
              <a:rPr lang="en-US" sz="2000" dirty="0"/>
            </a:br>
            <a:r>
              <a:rPr lang="en-US" sz="2000" dirty="0"/>
              <a:t>total of 24 models run: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Best Accuracy = </a:t>
            </a:r>
            <a:r>
              <a:rPr lang="en-US" b="1" dirty="0">
                <a:solidFill>
                  <a:schemeClr val="tx1"/>
                </a:solidFill>
              </a:rPr>
              <a:t>0.90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Best Recall = </a:t>
            </a:r>
            <a:r>
              <a:rPr lang="en-US" sz="1800" b="1" dirty="0"/>
              <a:t>0.65</a:t>
            </a:r>
            <a:endParaRPr lang="en-US" dirty="0"/>
          </a:p>
          <a:p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E24956D-8D9F-4EA5-A190-796CD23B9460}"/>
              </a:ext>
            </a:extLst>
          </p:cNvPr>
          <p:cNvSpPr/>
          <p:nvPr/>
        </p:nvSpPr>
        <p:spPr>
          <a:xfrm>
            <a:off x="9957423" y="1363185"/>
            <a:ext cx="2285065" cy="280491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B90531C-D70D-4DC6-AC5F-9466B665D746}"/>
              </a:ext>
            </a:extLst>
          </p:cNvPr>
          <p:cNvSpPr/>
          <p:nvPr/>
        </p:nvSpPr>
        <p:spPr>
          <a:xfrm>
            <a:off x="8066915" y="2271975"/>
            <a:ext cx="2058798" cy="175432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8932A0-EFC0-4227-B652-F20EA2260C6C}"/>
              </a:ext>
            </a:extLst>
          </p:cNvPr>
          <p:cNvCxnSpPr/>
          <p:nvPr/>
        </p:nvCxnSpPr>
        <p:spPr>
          <a:xfrm>
            <a:off x="9101068" y="2592944"/>
            <a:ext cx="0" cy="10322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940161-EEB8-44EB-963D-BA7CEA9F26C3}"/>
              </a:ext>
            </a:extLst>
          </p:cNvPr>
          <p:cNvCxnSpPr>
            <a:cxnSpLocks/>
          </p:cNvCxnSpPr>
          <p:nvPr/>
        </p:nvCxnSpPr>
        <p:spPr>
          <a:xfrm>
            <a:off x="8444721" y="3106243"/>
            <a:ext cx="135196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ECE6AE9-60DD-4155-832A-4FE999DA5A21}"/>
              </a:ext>
            </a:extLst>
          </p:cNvPr>
          <p:cNvSpPr txBox="1"/>
          <p:nvPr/>
        </p:nvSpPr>
        <p:spPr>
          <a:xfrm>
            <a:off x="9134116" y="2631669"/>
            <a:ext cx="529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51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FAC793-DC69-4835-83F1-E1C3B1FB6DA2}"/>
              </a:ext>
            </a:extLst>
          </p:cNvPr>
          <p:cNvSpPr txBox="1"/>
          <p:nvPr/>
        </p:nvSpPr>
        <p:spPr>
          <a:xfrm>
            <a:off x="8567873" y="2618761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86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4CB374-18BD-48AF-8B80-487A2BF5F188}"/>
              </a:ext>
            </a:extLst>
          </p:cNvPr>
          <p:cNvSpPr txBox="1"/>
          <p:nvPr/>
        </p:nvSpPr>
        <p:spPr>
          <a:xfrm>
            <a:off x="9129413" y="3114170"/>
            <a:ext cx="728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650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EA7B9A-DE15-4F18-806C-010E5D58F247}"/>
              </a:ext>
            </a:extLst>
          </p:cNvPr>
          <p:cNvSpPr txBox="1"/>
          <p:nvPr/>
        </p:nvSpPr>
        <p:spPr>
          <a:xfrm>
            <a:off x="8387865" y="3114170"/>
            <a:ext cx="7064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101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402D9BF-2CE0-4814-B400-4559F2C2AD45}"/>
              </a:ext>
            </a:extLst>
          </p:cNvPr>
          <p:cNvSpPr/>
          <p:nvPr/>
        </p:nvSpPr>
        <p:spPr>
          <a:xfrm>
            <a:off x="9173998" y="2631669"/>
            <a:ext cx="460266" cy="448757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C4F553-F1BA-4900-BEA9-9D2639898141}"/>
              </a:ext>
            </a:extLst>
          </p:cNvPr>
          <p:cNvCxnSpPr/>
          <p:nvPr/>
        </p:nvCxnSpPr>
        <p:spPr>
          <a:xfrm>
            <a:off x="9686191" y="2923351"/>
            <a:ext cx="1137080" cy="3141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824F786-AC53-41F0-9C4F-58D01EA166DB}"/>
              </a:ext>
            </a:extLst>
          </p:cNvPr>
          <p:cNvCxnSpPr>
            <a:cxnSpLocks/>
          </p:cNvCxnSpPr>
          <p:nvPr/>
        </p:nvCxnSpPr>
        <p:spPr>
          <a:xfrm flipH="1">
            <a:off x="10019131" y="1739043"/>
            <a:ext cx="1191413" cy="730442"/>
          </a:xfrm>
          <a:prstGeom prst="line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819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2D608-E22B-46A5-88B4-5FA3C24BA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Contributing the Most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290EF-5A31-4520-9463-A61E43FC2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743411" cy="3064505"/>
          </a:xfrm>
        </p:spPr>
        <p:txBody>
          <a:bodyPr/>
          <a:lstStyle/>
          <a:p>
            <a:r>
              <a:rPr lang="en-US" sz="2000" b="1" dirty="0"/>
              <a:t>Important to RF models: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Top words mostly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Long tail…many words contribute a little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i="1" dirty="0"/>
              <a:t>Can be difficult to glean meaning w/out context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CD69E9C-6637-4DE4-99FE-E87F29533F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2074596"/>
              </p:ext>
            </p:extLst>
          </p:nvPr>
        </p:nvGraphicFramePr>
        <p:xfrm>
          <a:off x="5459413" y="812800"/>
          <a:ext cx="487947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3120">
                  <a:extLst>
                    <a:ext uri="{9D8B030D-6E8A-4147-A177-3AD203B41FA5}">
                      <a16:colId xmlns:a16="http://schemas.microsoft.com/office/drawing/2014/main" val="2029411939"/>
                    </a:ext>
                  </a:extLst>
                </a:gridCol>
                <a:gridCol w="1576358">
                  <a:extLst>
                    <a:ext uri="{9D8B030D-6E8A-4147-A177-3AD203B41FA5}">
                      <a16:colId xmlns:a16="http://schemas.microsoft.com/office/drawing/2014/main" val="1320120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Importance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97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125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headache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077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30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88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11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think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7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827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57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424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yet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611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823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B603C6-2032-4979-94BC-7BEBA803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to further examine themes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F92C9-AC82-42A8-83DA-85444584C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Top positive words for apple (on the left) – Word cloud based on token count</a:t>
            </a:r>
            <a:br>
              <a:rPr lang="en-US" dirty="0"/>
            </a:br>
            <a:r>
              <a:rPr lang="en-US" dirty="0"/>
              <a:t>Top negative themes for Google (on the right) – via LDA clustering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BD6EB3-A91B-42EB-8EA7-9DB011981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9" t="37628" r="46200" b="20245"/>
          <a:stretch/>
        </p:blipFill>
        <p:spPr>
          <a:xfrm>
            <a:off x="291710" y="1985875"/>
            <a:ext cx="3371500" cy="229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3D39388-4FFA-4EA0-9210-2D6E53D90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6" t="25276" r="12099" b="14028"/>
          <a:stretch/>
        </p:blipFill>
        <p:spPr>
          <a:xfrm>
            <a:off x="4521512" y="263661"/>
            <a:ext cx="7567640" cy="40897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83A3A9-FF1A-41FB-9B1B-DC103DEEA52F}"/>
              </a:ext>
            </a:extLst>
          </p:cNvPr>
          <p:cNvSpPr txBox="1"/>
          <p:nvPr/>
        </p:nvSpPr>
        <p:spPr>
          <a:xfrm>
            <a:off x="294516" y="1264312"/>
            <a:ext cx="1682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Apple 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B7281-7802-4614-9632-F641A63625BB}"/>
              </a:ext>
            </a:extLst>
          </p:cNvPr>
          <p:cNvSpPr txBox="1"/>
          <p:nvPr/>
        </p:nvSpPr>
        <p:spPr>
          <a:xfrm>
            <a:off x="3663210" y="741092"/>
            <a:ext cx="1682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Google -</a:t>
            </a:r>
          </a:p>
        </p:txBody>
      </p:sp>
    </p:spTree>
    <p:extLst>
      <p:ext uri="{BB962C8B-B14F-4D97-AF65-F5344CB8AC3E}">
        <p14:creationId xmlns:p14="http://schemas.microsoft.com/office/powerpoint/2010/main" val="273488052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{4905BB92-8D85-474A-AE3D-B9994BFCF906}tf56160789_win32</Template>
  <TotalTime>1021</TotalTime>
  <Words>777</Words>
  <Application>Microsoft Office PowerPoint</Application>
  <PresentationFormat>Widescreen</PresentationFormat>
  <Paragraphs>141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Abadi</vt:lpstr>
      <vt:lpstr>Arial</vt:lpstr>
      <vt:lpstr>Arial Black</vt:lpstr>
      <vt:lpstr>Bookman Old Style</vt:lpstr>
      <vt:lpstr>Calibri</vt:lpstr>
      <vt:lpstr>Franklin Gothic Book</vt:lpstr>
      <vt:lpstr>Slack-Lato</vt:lpstr>
      <vt:lpstr>1_RetrospectVTI</vt:lpstr>
      <vt:lpstr>Classifying Company &amp; Product Sentiment Based on Tweets at a Tech Conference</vt:lpstr>
      <vt:lpstr>MT Head Consulting</vt:lpstr>
      <vt:lpstr>2011 Austin, TX</vt:lpstr>
      <vt:lpstr>Can we glean useful insights from conference tweets? </vt:lpstr>
      <vt:lpstr>9,093 Tweets</vt:lpstr>
      <vt:lpstr>Clean &amp; Shape the Data</vt:lpstr>
      <vt:lpstr>Best Model: a compromise of Accuracy &amp; Recall</vt:lpstr>
      <vt:lpstr>Words Contributing the Most</vt:lpstr>
      <vt:lpstr>Clustering to further examine themes</vt:lpstr>
      <vt:lpstr>Read texts to understand context / meaning</vt:lpstr>
      <vt:lpstr>Sentiment may not be as polarized as assumed</vt:lpstr>
      <vt:lpstr>Key Findings</vt:lpstr>
      <vt:lpstr>Recommendations</vt:lpstr>
      <vt:lpstr>Next Steps</vt:lpstr>
      <vt:lpstr>Thanks to…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Broken &amp; Non-functioning Water-points in Tanzania</dc:title>
  <dc:creator>Gayle Tsen</dc:creator>
  <cp:lastModifiedBy>Gayle Tsen</cp:lastModifiedBy>
  <cp:revision>67</cp:revision>
  <dcterms:created xsi:type="dcterms:W3CDTF">2021-01-04T05:28:43Z</dcterms:created>
  <dcterms:modified xsi:type="dcterms:W3CDTF">2021-01-31T17:32:19Z</dcterms:modified>
</cp:coreProperties>
</file>